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30" r:id="rId3"/>
    <p:sldId id="531" r:id="rId4"/>
    <p:sldId id="532" r:id="rId5"/>
    <p:sldId id="427" r:id="rId6"/>
    <p:sldId id="525" r:id="rId7"/>
    <p:sldId id="523" r:id="rId8"/>
    <p:sldId id="526" r:id="rId9"/>
    <p:sldId id="529" r:id="rId10"/>
    <p:sldId id="533" r:id="rId11"/>
    <p:sldId id="53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80" d="100"/>
          <a:sy n="80" d="100"/>
        </p:scale>
        <p:origin x="38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Welkom Havo/vwo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00789" y="228601"/>
            <a:ext cx="8973213" cy="5812762"/>
          </a:xfrm>
        </p:spPr>
        <p:txBody>
          <a:bodyPr>
            <a:normAutofit/>
          </a:bodyPr>
          <a:lstStyle/>
          <a:p>
            <a:r>
              <a:rPr lang="nl-NL" sz="2500" dirty="0" smtClean="0"/>
              <a:t>1a: het bewijs dat je verzekerd bent, hierin staan de regels van jullie overeenkomst.</a:t>
            </a:r>
          </a:p>
          <a:p>
            <a:r>
              <a:rPr lang="nl-NL" sz="2500" dirty="0" smtClean="0"/>
              <a:t>1b: de kans dat er schade optreed, de gemiddelde hoogte van de schade.</a:t>
            </a:r>
          </a:p>
          <a:p>
            <a:r>
              <a:rPr lang="nl-NL" sz="2500" dirty="0" smtClean="0"/>
              <a:t>1c: een eigen risico, je betaald zelf een gedeelte mee, hierdoor ga je voorzichtiger met je spullen om omdat je zelf ook kosten maakt.</a:t>
            </a:r>
          </a:p>
          <a:p>
            <a:r>
              <a:rPr lang="nl-NL" sz="2500" dirty="0" smtClean="0"/>
              <a:t>1d: je betaald teveel premie.</a:t>
            </a:r>
          </a:p>
          <a:p>
            <a:r>
              <a:rPr lang="nl-NL" sz="2500" dirty="0" smtClean="0"/>
              <a:t>2A: premie = kans op schade * gemiddelde hoogte van de schade.</a:t>
            </a:r>
          </a:p>
          <a:p>
            <a:r>
              <a:rPr lang="nl-NL" sz="2500" dirty="0" smtClean="0"/>
              <a:t>2b: dan neemt de gemiddelde hoogte van de schade af, en zodoende dus ook de premie</a:t>
            </a:r>
          </a:p>
          <a:p>
            <a:pPr marL="0" indent="0">
              <a:buNone/>
            </a:pPr>
            <a:endParaRPr lang="nl-NL" sz="2500" dirty="0"/>
          </a:p>
        </p:txBody>
      </p:sp>
    </p:spTree>
    <p:extLst>
      <p:ext uri="{BB962C8B-B14F-4D97-AF65-F5344CB8AC3E}">
        <p14:creationId xmlns:p14="http://schemas.microsoft.com/office/powerpoint/2010/main" val="84376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18146" y="541421"/>
            <a:ext cx="8455855" cy="5499941"/>
          </a:xfrm>
        </p:spPr>
        <p:txBody>
          <a:bodyPr>
            <a:noAutofit/>
          </a:bodyPr>
          <a:lstStyle/>
          <a:p>
            <a:r>
              <a:rPr lang="nl-NL" sz="2500" dirty="0" smtClean="0"/>
              <a:t>3a: de kans op schade of gemiddelde schade is verschillend tussen de regio’s</a:t>
            </a:r>
          </a:p>
          <a:p>
            <a:r>
              <a:rPr lang="nl-NL" sz="2500" dirty="0" smtClean="0"/>
              <a:t>3b: 95 euro per jaar</a:t>
            </a:r>
          </a:p>
          <a:p>
            <a:r>
              <a:rPr lang="nl-NL" sz="2500" dirty="0" smtClean="0"/>
              <a:t>3c: 10%, ze krijgen per klant 60 euro, een nieuwe fiets is 600. dus ze hebben 10 klanten nodig om 1 fiets terug te verdienen. Dus 1 op de 10 fietsen mag maar gestolen worden.</a:t>
            </a:r>
          </a:p>
          <a:p>
            <a:r>
              <a:rPr lang="nl-NL" sz="2500" dirty="0" smtClean="0"/>
              <a:t>4a: lagere kans op schade, dus lagere uitkeringen dus mogelijk lagere premies.</a:t>
            </a:r>
          </a:p>
          <a:p>
            <a:r>
              <a:rPr lang="nl-NL" sz="2500" dirty="0" smtClean="0"/>
              <a:t>4b: ze hebben een lagere kans op schade, en dat heeft vaak tot gevolg dat ze lagere premie hoeven te betalen</a:t>
            </a:r>
          </a:p>
          <a:p>
            <a:r>
              <a:rPr lang="nl-NL" sz="2500" dirty="0" smtClean="0"/>
              <a:t>4c: zoals eerder gezegd, lagere kans op schade = lagere premies.</a:t>
            </a:r>
            <a:endParaRPr lang="nl-NL" sz="2500" dirty="0"/>
          </a:p>
        </p:txBody>
      </p:sp>
    </p:spTree>
    <p:extLst>
      <p:ext uri="{BB962C8B-B14F-4D97-AF65-F5344CB8AC3E}">
        <p14:creationId xmlns:p14="http://schemas.microsoft.com/office/powerpoint/2010/main" val="1683753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b="1" dirty="0" smtClean="0"/>
              <a:t>Zelfstandig </a:t>
            </a:r>
            <a:r>
              <a:rPr lang="nl-NL" b="1" dirty="0" smtClean="0"/>
              <a:t>lezen en maken 3.2A risico.</a:t>
            </a:r>
            <a:endParaRPr lang="nl-NL" b="1" dirty="0"/>
          </a:p>
        </p:txBody>
      </p:sp>
      <p:sp>
        <p:nvSpPr>
          <p:cNvPr id="3" name="Tijdelijke aanduiding voor inhoud 2"/>
          <p:cNvSpPr>
            <a:spLocks noGrp="1"/>
          </p:cNvSpPr>
          <p:nvPr>
            <p:ph idx="1"/>
          </p:nvPr>
        </p:nvSpPr>
        <p:spPr>
          <a:xfrm>
            <a:off x="488744" y="1720942"/>
            <a:ext cx="6673093" cy="5359401"/>
          </a:xfrm>
        </p:spPr>
        <p:txBody>
          <a:bodyPr>
            <a:normAutofit/>
          </a:bodyPr>
          <a:lstStyle/>
          <a:p>
            <a:r>
              <a:rPr lang="nl-NL" sz="2500" dirty="0" smtClean="0"/>
              <a:t>Lees 3.2A risico en maak 1 t/m 4.</a:t>
            </a:r>
          </a:p>
          <a:p>
            <a:r>
              <a:rPr lang="nl-NL" sz="2500" dirty="0" smtClean="0"/>
              <a:t>Opgave 3: alleen aan te geven wat het risico is.</a:t>
            </a:r>
            <a:endParaRPr lang="nl-NL" sz="2500" dirty="0" smtClean="0"/>
          </a:p>
          <a:p>
            <a:r>
              <a:rPr lang="nl-NL" sz="2500" dirty="0" smtClean="0"/>
              <a:t>Hiervoor </a:t>
            </a:r>
            <a:r>
              <a:rPr lang="nl-NL" sz="2500" dirty="0" smtClean="0"/>
              <a:t>hebben jullie 10 minuten de tijd.</a:t>
            </a:r>
          </a:p>
          <a:p>
            <a:r>
              <a:rPr lang="nl-NL" sz="2500" dirty="0" smtClean="0"/>
              <a:t>Eerder klaar?</a:t>
            </a:r>
          </a:p>
          <a:p>
            <a:r>
              <a:rPr lang="nl-NL" sz="2500" dirty="0" smtClean="0"/>
              <a:t>Kan </a:t>
            </a:r>
            <a:r>
              <a:rPr lang="nl-NL" sz="2500" dirty="0" smtClean="0"/>
              <a:t>je 3.2B verzekeren lezen en maken.</a:t>
            </a:r>
            <a:endParaRPr lang="nl-NL" sz="2500" dirty="0" smtClean="0"/>
          </a:p>
        </p:txBody>
      </p:sp>
      <p:sp>
        <p:nvSpPr>
          <p:cNvPr id="4" name="Ovaal 3"/>
          <p:cNvSpPr/>
          <p:nvPr/>
        </p:nvSpPr>
        <p:spPr>
          <a:xfrm>
            <a:off x="7608026" y="14659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608026" y="14659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608026" y="146593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608026" y="146593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608026" y="14659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608026" y="14659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608026" y="14491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608026" y="14323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608026" y="14407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608026" y="14659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329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397042" y="372979"/>
            <a:ext cx="8876960" cy="5668383"/>
          </a:xfrm>
        </p:spPr>
        <p:txBody>
          <a:bodyPr>
            <a:noAutofit/>
          </a:bodyPr>
          <a:lstStyle/>
          <a:p>
            <a:r>
              <a:rPr lang="nl-NL" sz="2500" dirty="0" smtClean="0"/>
              <a:t>1a: de kans dat er schade ontstaat (zowel emotioneel als materieel) </a:t>
            </a:r>
          </a:p>
          <a:p>
            <a:r>
              <a:rPr lang="nl-NL" sz="2500" dirty="0" smtClean="0"/>
              <a:t>1b: kapotte fiets = materieel , verdriet, gemis = immaterieel. </a:t>
            </a:r>
          </a:p>
          <a:p>
            <a:r>
              <a:rPr lang="nl-NL" sz="2500" dirty="0" smtClean="0"/>
              <a:t>1c: hij was professioneel voetbal, het verlies van inkomen was heel hoog geweest.</a:t>
            </a:r>
          </a:p>
          <a:p>
            <a:r>
              <a:rPr lang="nl-NL" sz="2500" dirty="0" smtClean="0"/>
              <a:t>2a: het willen vermijden van risico’s</a:t>
            </a:r>
          </a:p>
          <a:p>
            <a:r>
              <a:rPr lang="nl-NL" sz="2500" dirty="0" smtClean="0"/>
              <a:t>2b: sommige risico’s zijn groter dan andere, sommige risico’s wegen voor ons zwaarder dan andere.</a:t>
            </a:r>
          </a:p>
          <a:p>
            <a:r>
              <a:rPr lang="nl-NL" sz="2500" dirty="0" smtClean="0"/>
              <a:t>2c: de kans dat je mobiel stuk gaat een keer is relatief groot (veel mensen hebben mobiel verzekering) de kans dat je een concert afzegt omdat je uiteindelijk toch op die dag niet kan is relatief klein (annuleringsverzekering voor concert tickets wordt weinig afgesloten)</a:t>
            </a:r>
          </a:p>
          <a:p>
            <a:endParaRPr lang="nl-NL" sz="2500" dirty="0"/>
          </a:p>
        </p:txBody>
      </p:sp>
    </p:spTree>
    <p:extLst>
      <p:ext uri="{BB962C8B-B14F-4D97-AF65-F5344CB8AC3E}">
        <p14:creationId xmlns:p14="http://schemas.microsoft.com/office/powerpoint/2010/main" val="203627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sz="2500" dirty="0" smtClean="0"/>
              <a:t>3a: risico dat haar man overlijdt.</a:t>
            </a:r>
          </a:p>
          <a:p>
            <a:r>
              <a:rPr lang="nl-NL" sz="2500" dirty="0" smtClean="0"/>
              <a:t>3b: risico dat zijn spullen worden gestolen.</a:t>
            </a:r>
          </a:p>
          <a:p>
            <a:r>
              <a:rPr lang="nl-NL" sz="2500" dirty="0" smtClean="0"/>
              <a:t>3c: risico dat hij onverwacht hoge tandartskosten heeft/ dat er iets met zijn gebit gebeurd.</a:t>
            </a:r>
          </a:p>
          <a:p>
            <a:r>
              <a:rPr lang="nl-NL" sz="2500" dirty="0" smtClean="0"/>
              <a:t>4a: ze vinden een verzekering te duur. Ze hebben geen fiets.</a:t>
            </a:r>
          </a:p>
          <a:p>
            <a:r>
              <a:rPr lang="nl-NL" sz="2500" dirty="0" smtClean="0"/>
              <a:t>4b: </a:t>
            </a:r>
            <a:r>
              <a:rPr lang="nl-NL" sz="2500" dirty="0" err="1" smtClean="0"/>
              <a:t>nope</a:t>
            </a:r>
            <a:r>
              <a:rPr lang="nl-NL" sz="2500" dirty="0" smtClean="0"/>
              <a:t>.</a:t>
            </a:r>
            <a:endParaRPr lang="nl-NL" sz="2500" dirty="0"/>
          </a:p>
        </p:txBody>
      </p:sp>
    </p:spTree>
    <p:extLst>
      <p:ext uri="{BB962C8B-B14F-4D97-AF65-F5344CB8AC3E}">
        <p14:creationId xmlns:p14="http://schemas.microsoft.com/office/powerpoint/2010/main" val="2739821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vandaag:</a:t>
            </a:r>
            <a:endParaRPr lang="nl-NL" dirty="0"/>
          </a:p>
        </p:txBody>
      </p:sp>
      <p:sp>
        <p:nvSpPr>
          <p:cNvPr id="3" name="Tijdelijke aanduiding voor inhoud 2"/>
          <p:cNvSpPr>
            <a:spLocks noGrp="1"/>
          </p:cNvSpPr>
          <p:nvPr>
            <p:ph idx="1"/>
          </p:nvPr>
        </p:nvSpPr>
        <p:spPr>
          <a:xfrm>
            <a:off x="833745" y="2184652"/>
            <a:ext cx="8596668" cy="3880773"/>
          </a:xfrm>
        </p:spPr>
        <p:txBody>
          <a:bodyPr>
            <a:normAutofit/>
          </a:bodyPr>
          <a:lstStyle/>
          <a:p>
            <a:r>
              <a:rPr lang="nl-NL" sz="2500" dirty="0" smtClean="0"/>
              <a:t>Vandaag:3.2A Risico</a:t>
            </a:r>
          </a:p>
          <a:p>
            <a:r>
              <a:rPr lang="nl-NL" sz="2500" dirty="0" smtClean="0"/>
              <a:t>Vandaag 3.2B verzekeren.</a:t>
            </a:r>
            <a:endParaRPr lang="nl-NL" sz="2500" dirty="0" smtClean="0"/>
          </a:p>
          <a:p>
            <a:endParaRPr lang="nl-NL" sz="2500" dirty="0"/>
          </a:p>
        </p:txBody>
      </p:sp>
    </p:spTree>
    <p:extLst>
      <p:ext uri="{BB962C8B-B14F-4D97-AF65-F5344CB8AC3E}">
        <p14:creationId xmlns:p14="http://schemas.microsoft.com/office/powerpoint/2010/main" val="2584455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extLst/>
          </p:nvPr>
        </p:nvGraphicFramePr>
        <p:xfrm>
          <a:off x="806454" y="4415759"/>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dirty="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sp>
        <p:nvSpPr>
          <p:cNvPr id="21" name="Tijdelijke aanduiding voor inhoud 2"/>
          <p:cNvSpPr txBox="1">
            <a:spLocks/>
          </p:cNvSpPr>
          <p:nvPr/>
        </p:nvSpPr>
        <p:spPr>
          <a:xfrm>
            <a:off x="-1" y="1"/>
            <a:ext cx="11923295" cy="409224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nl-NL" sz="2400" dirty="0" smtClean="0"/>
              <a:t>Het Dilemma: Sofie en Tara zijn opgepakt door de politie</a:t>
            </a:r>
          </a:p>
          <a:p>
            <a:r>
              <a:rPr lang="nl-NL" sz="2400" dirty="0" smtClean="0"/>
              <a:t>Politie heeft beperkt bewijs, genoeg om ze voor 3 jaar naar de gevangenis te sturen.</a:t>
            </a:r>
          </a:p>
          <a:p>
            <a:r>
              <a:rPr lang="nl-NL" sz="2400" dirty="0" smtClean="0"/>
              <a:t>De politie zet ze in 2 aparte verhoorkamers.</a:t>
            </a:r>
          </a:p>
          <a:p>
            <a:r>
              <a:rPr lang="nl-NL" sz="2400" dirty="0" smtClean="0"/>
              <a:t>3 verschillen situaties kunnen zich voordoen:</a:t>
            </a:r>
          </a:p>
          <a:p>
            <a:r>
              <a:rPr lang="nl-NL" sz="2400" dirty="0" smtClean="0"/>
              <a:t>Situatie 1: beide zwijgen, allebei de cel in voor 3 jaar voor het beperkte bewijs.</a:t>
            </a:r>
          </a:p>
          <a:p>
            <a:r>
              <a:rPr lang="nl-NL" sz="2400" dirty="0" smtClean="0"/>
              <a:t>Situatie 2: beide bekennen, allebei de cel in voor 10 jaar, waarvoor ze hebben bekend.</a:t>
            </a:r>
          </a:p>
          <a:p>
            <a:r>
              <a:rPr lang="nl-NL" sz="2400" dirty="0" smtClean="0"/>
              <a:t>Situatie 3: 1 bekent, de andere zwijgt,  de gene die zwijgt moet 25 jaar de cel in, de gene die bekent maar 1 jaar de cel in.</a:t>
            </a:r>
            <a:endParaRPr lang="nl-NL" sz="2400" dirty="0"/>
          </a:p>
        </p:txBody>
      </p:sp>
    </p:spTree>
    <p:extLst>
      <p:ext uri="{BB962C8B-B14F-4D97-AF65-F5344CB8AC3E}">
        <p14:creationId xmlns:p14="http://schemas.microsoft.com/office/powerpoint/2010/main" val="4049751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ijdelijke aanduiding voor inhoud 4"/>
          <p:cNvGraphicFramePr>
            <a:graphicFrameLocks noGrp="1"/>
          </p:cNvGraphicFramePr>
          <p:nvPr>
            <p:ph idx="1"/>
            <p:extLst/>
          </p:nvPr>
        </p:nvGraphicFramePr>
        <p:xfrm>
          <a:off x="553791" y="1648496"/>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dirty="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graphicFrame>
        <p:nvGraphicFramePr>
          <p:cNvPr id="6" name="Tijdelijke aanduiding voor inhoud 4"/>
          <p:cNvGraphicFramePr>
            <a:graphicFrameLocks/>
          </p:cNvGraphicFramePr>
          <p:nvPr>
            <p:extLst/>
          </p:nvPr>
        </p:nvGraphicFramePr>
        <p:xfrm>
          <a:off x="553791" y="4209245"/>
          <a:ext cx="8720384" cy="1995452"/>
        </p:xfrm>
        <a:graphic>
          <a:graphicData uri="http://schemas.openxmlformats.org/drawingml/2006/table">
            <a:tbl>
              <a:tblPr firstRow="1" bandRow="1">
                <a:tableStyleId>{5C22544A-7EE6-4342-B048-85BDC9FD1C3A}</a:tableStyleId>
              </a:tblPr>
              <a:tblGrid>
                <a:gridCol w="2180096"/>
                <a:gridCol w="2180096"/>
                <a:gridCol w="2180096"/>
                <a:gridCol w="2180096"/>
              </a:tblGrid>
              <a:tr h="498863">
                <a:tc>
                  <a:txBody>
                    <a:bodyPr/>
                    <a:lstStyle/>
                    <a:p>
                      <a:endParaRPr lang="nl-NL" sz="2500" dirty="0"/>
                    </a:p>
                  </a:txBody>
                  <a:tcPr/>
                </a:tc>
                <a:tc>
                  <a:txBody>
                    <a:bodyPr/>
                    <a:lstStyle/>
                    <a:p>
                      <a:endParaRPr lang="nl-NL" sz="2500"/>
                    </a:p>
                  </a:txBody>
                  <a:tcPr/>
                </a:tc>
                <a:tc>
                  <a:txBody>
                    <a:bodyPr/>
                    <a:lstStyle/>
                    <a:p>
                      <a:r>
                        <a:rPr lang="nl-NL" sz="2500" dirty="0" err="1" smtClean="0"/>
                        <a:t>sofie</a:t>
                      </a:r>
                      <a:endParaRPr lang="nl-NL" sz="2500" dirty="0"/>
                    </a:p>
                  </a:txBody>
                  <a:tcPr/>
                </a:tc>
                <a:tc>
                  <a:txBody>
                    <a:bodyPr/>
                    <a:lstStyle/>
                    <a:p>
                      <a:endParaRPr lang="nl-NL" sz="2500"/>
                    </a:p>
                  </a:txBody>
                  <a:tcPr/>
                </a:tc>
              </a:tr>
              <a:tr h="498863">
                <a:tc>
                  <a:txBody>
                    <a:bodyPr/>
                    <a:lstStyle/>
                    <a:p>
                      <a:endParaRPr lang="nl-NL" sz="2500" dirty="0"/>
                    </a:p>
                  </a:txBody>
                  <a:tcPr/>
                </a:tc>
                <a:tc>
                  <a:txBody>
                    <a:bodyPr/>
                    <a:lstStyle/>
                    <a:p>
                      <a:endParaRPr lang="nl-NL" sz="2500" dirty="0"/>
                    </a:p>
                  </a:txBody>
                  <a:tcPr/>
                </a:tc>
                <a:tc>
                  <a:txBody>
                    <a:bodyPr/>
                    <a:lstStyle/>
                    <a:p>
                      <a:r>
                        <a:rPr lang="nl-NL" sz="2500" dirty="0" smtClean="0"/>
                        <a:t>Bekennen</a:t>
                      </a:r>
                      <a:endParaRPr lang="nl-NL" sz="2500" dirty="0"/>
                    </a:p>
                  </a:txBody>
                  <a:tcPr/>
                </a:tc>
                <a:tc>
                  <a:txBody>
                    <a:bodyPr/>
                    <a:lstStyle/>
                    <a:p>
                      <a:r>
                        <a:rPr lang="nl-NL" sz="2500" dirty="0" smtClean="0"/>
                        <a:t>Zwijgen</a:t>
                      </a:r>
                      <a:endParaRPr lang="nl-NL" sz="2500" dirty="0"/>
                    </a:p>
                  </a:txBody>
                  <a:tcPr/>
                </a:tc>
              </a:tr>
              <a:tr h="498863">
                <a:tc>
                  <a:txBody>
                    <a:bodyPr/>
                    <a:lstStyle/>
                    <a:p>
                      <a:r>
                        <a:rPr lang="nl-NL" sz="2500" dirty="0" err="1" smtClean="0"/>
                        <a:t>tara</a:t>
                      </a:r>
                      <a:endParaRPr lang="nl-NL" sz="2500" dirty="0"/>
                    </a:p>
                  </a:txBody>
                  <a:tcPr/>
                </a:tc>
                <a:tc>
                  <a:txBody>
                    <a:bodyPr/>
                    <a:lstStyle/>
                    <a:p>
                      <a:r>
                        <a:rPr lang="nl-NL" sz="2500" dirty="0" smtClean="0"/>
                        <a:t>Bekennen</a:t>
                      </a:r>
                      <a:endParaRPr lang="nl-NL" sz="2500" dirty="0"/>
                    </a:p>
                  </a:txBody>
                  <a:tcPr/>
                </a:tc>
                <a:tc>
                  <a:txBody>
                    <a:bodyPr/>
                    <a:lstStyle/>
                    <a:p>
                      <a:r>
                        <a:rPr lang="nl-NL" sz="2500" dirty="0" smtClean="0"/>
                        <a:t>10-10</a:t>
                      </a:r>
                      <a:endParaRPr lang="nl-NL" sz="2500" dirty="0"/>
                    </a:p>
                  </a:txBody>
                  <a:tcPr/>
                </a:tc>
                <a:tc>
                  <a:txBody>
                    <a:bodyPr/>
                    <a:lstStyle/>
                    <a:p>
                      <a:r>
                        <a:rPr lang="nl-NL" sz="2500" dirty="0" smtClean="0"/>
                        <a:t>1-25</a:t>
                      </a:r>
                      <a:endParaRPr lang="nl-NL" sz="2500" dirty="0"/>
                    </a:p>
                  </a:txBody>
                  <a:tcPr/>
                </a:tc>
              </a:tr>
              <a:tr h="498863">
                <a:tc>
                  <a:txBody>
                    <a:bodyPr/>
                    <a:lstStyle/>
                    <a:p>
                      <a:endParaRPr lang="nl-NL" sz="2500" dirty="0"/>
                    </a:p>
                  </a:txBody>
                  <a:tcPr/>
                </a:tc>
                <a:tc>
                  <a:txBody>
                    <a:bodyPr/>
                    <a:lstStyle/>
                    <a:p>
                      <a:r>
                        <a:rPr lang="nl-NL" sz="2500" dirty="0" smtClean="0"/>
                        <a:t>zwijgen</a:t>
                      </a:r>
                      <a:endParaRPr lang="nl-NL" sz="2500" dirty="0"/>
                    </a:p>
                  </a:txBody>
                  <a:tcPr/>
                </a:tc>
                <a:tc>
                  <a:txBody>
                    <a:bodyPr/>
                    <a:lstStyle/>
                    <a:p>
                      <a:r>
                        <a:rPr lang="nl-NL" sz="2500" dirty="0" smtClean="0"/>
                        <a:t>25-1</a:t>
                      </a:r>
                      <a:endParaRPr lang="nl-NL" sz="2500" dirty="0"/>
                    </a:p>
                  </a:txBody>
                  <a:tcPr/>
                </a:tc>
                <a:tc>
                  <a:txBody>
                    <a:bodyPr/>
                    <a:lstStyle/>
                    <a:p>
                      <a:r>
                        <a:rPr lang="nl-NL" sz="2500" dirty="0" smtClean="0"/>
                        <a:t>3-3</a:t>
                      </a:r>
                      <a:endParaRPr lang="nl-NL" sz="2500" dirty="0"/>
                    </a:p>
                  </a:txBody>
                  <a:tcPr/>
                </a:tc>
              </a:tr>
            </a:tbl>
          </a:graphicData>
        </a:graphic>
      </p:graphicFrame>
      <p:sp>
        <p:nvSpPr>
          <p:cNvPr id="7" name="Tekstvak 6"/>
          <p:cNvSpPr txBox="1"/>
          <p:nvPr/>
        </p:nvSpPr>
        <p:spPr>
          <a:xfrm>
            <a:off x="228601" y="1083199"/>
            <a:ext cx="3852940" cy="477054"/>
          </a:xfrm>
          <a:prstGeom prst="rect">
            <a:avLst/>
          </a:prstGeom>
          <a:noFill/>
        </p:spPr>
        <p:txBody>
          <a:bodyPr wrap="square" rtlCol="0">
            <a:spAutoFit/>
          </a:bodyPr>
          <a:lstStyle/>
          <a:p>
            <a:r>
              <a:rPr lang="nl-NL" sz="2500" dirty="0" smtClean="0"/>
              <a:t>Vanuit leerling 1 bekeken</a:t>
            </a:r>
            <a:endParaRPr lang="nl-NL" sz="2500" dirty="0"/>
          </a:p>
        </p:txBody>
      </p:sp>
      <p:sp>
        <p:nvSpPr>
          <p:cNvPr id="8" name="Tekstvak 7"/>
          <p:cNvSpPr txBox="1"/>
          <p:nvPr/>
        </p:nvSpPr>
        <p:spPr>
          <a:xfrm>
            <a:off x="228601" y="3643948"/>
            <a:ext cx="6854779" cy="477054"/>
          </a:xfrm>
          <a:prstGeom prst="rect">
            <a:avLst/>
          </a:prstGeom>
          <a:noFill/>
        </p:spPr>
        <p:txBody>
          <a:bodyPr wrap="square" rtlCol="0">
            <a:spAutoFit/>
          </a:bodyPr>
          <a:lstStyle/>
          <a:p>
            <a:r>
              <a:rPr lang="nl-NL" sz="2500" dirty="0" smtClean="0"/>
              <a:t>Vanuit leerling 2 bekeken.</a:t>
            </a:r>
            <a:endParaRPr lang="nl-NL" sz="2500" dirty="0"/>
          </a:p>
        </p:txBody>
      </p:sp>
      <p:sp>
        <p:nvSpPr>
          <p:cNvPr id="10" name="PIJL-OMLAAG 9"/>
          <p:cNvSpPr/>
          <p:nvPr/>
        </p:nvSpPr>
        <p:spPr>
          <a:xfrm>
            <a:off x="5087156" y="1083199"/>
            <a:ext cx="553790" cy="477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PIJL-OMLAAG 11"/>
          <p:cNvSpPr/>
          <p:nvPr/>
        </p:nvSpPr>
        <p:spPr>
          <a:xfrm>
            <a:off x="7049039" y="1127321"/>
            <a:ext cx="553790" cy="4770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PIJL-LINKS 14"/>
          <p:cNvSpPr/>
          <p:nvPr/>
        </p:nvSpPr>
        <p:spPr>
          <a:xfrm>
            <a:off x="5409126" y="2646222"/>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PIJL-LINKS 15"/>
          <p:cNvSpPr/>
          <p:nvPr/>
        </p:nvSpPr>
        <p:spPr>
          <a:xfrm>
            <a:off x="7371009" y="2646222"/>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PIJL-LINKS 16"/>
          <p:cNvSpPr/>
          <p:nvPr/>
        </p:nvSpPr>
        <p:spPr>
          <a:xfrm>
            <a:off x="5872766" y="5165994"/>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8" name="PIJL-LINKS 17"/>
          <p:cNvSpPr/>
          <p:nvPr/>
        </p:nvSpPr>
        <p:spPr>
          <a:xfrm>
            <a:off x="5872766" y="5690315"/>
            <a:ext cx="463640" cy="51438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PIJL-RECHTS 18"/>
          <p:cNvSpPr/>
          <p:nvPr/>
        </p:nvSpPr>
        <p:spPr>
          <a:xfrm>
            <a:off x="1970468" y="5247948"/>
            <a:ext cx="437881" cy="432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PIJL-RECHTS 19"/>
          <p:cNvSpPr/>
          <p:nvPr/>
        </p:nvSpPr>
        <p:spPr>
          <a:xfrm>
            <a:off x="1970468" y="5702248"/>
            <a:ext cx="437881" cy="4324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683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5" grpId="0" animBg="1"/>
      <p:bldP spid="16" grpId="0" animBg="1"/>
      <p:bldP spid="17" grpId="0" animBg="1"/>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Prisoners-dilemma omdat?</a:t>
            </a:r>
            <a:endParaRPr lang="nl-NL" dirty="0"/>
          </a:p>
        </p:txBody>
      </p:sp>
      <p:sp>
        <p:nvSpPr>
          <p:cNvPr id="3" name="Tijdelijke aanduiding voor inhoud 2"/>
          <p:cNvSpPr>
            <a:spLocks noGrp="1"/>
          </p:cNvSpPr>
          <p:nvPr>
            <p:ph idx="1"/>
          </p:nvPr>
        </p:nvSpPr>
        <p:spPr>
          <a:xfrm>
            <a:off x="385011" y="1311443"/>
            <a:ext cx="8888991" cy="4729920"/>
          </a:xfrm>
        </p:spPr>
        <p:txBody>
          <a:bodyPr>
            <a:normAutofit fontScale="92500" lnSpcReduction="10000"/>
          </a:bodyPr>
          <a:lstStyle/>
          <a:p>
            <a:r>
              <a:rPr lang="nl-NL" sz="2500" dirty="0" smtClean="0"/>
              <a:t>Wij zien dat ze allebei beter af zijn als ze beide zwijgen.</a:t>
            </a:r>
          </a:p>
          <a:p>
            <a:r>
              <a:rPr lang="nl-NL" sz="2500" dirty="0" smtClean="0"/>
              <a:t>Daarentegen zullen ze dat beide niet doen omdat:</a:t>
            </a:r>
          </a:p>
          <a:p>
            <a:r>
              <a:rPr lang="nl-NL" sz="2500" dirty="0" smtClean="0"/>
              <a:t>Ongeacht wat de ander kiest, het is voor het individu altijd beter te bekken..</a:t>
            </a:r>
          </a:p>
          <a:p>
            <a:r>
              <a:rPr lang="nl-NL" sz="2500" dirty="0" smtClean="0"/>
              <a:t>Wanneer er 1 keuze altijd gemaakt wordt, ongeacht de keuze van de andere spreken we van een </a:t>
            </a:r>
            <a:r>
              <a:rPr lang="nl-NL" sz="2500" b="1" dirty="0" smtClean="0"/>
              <a:t>dominante strategie. </a:t>
            </a:r>
            <a:endParaRPr lang="nl-NL" sz="2500" b="1" dirty="0" smtClean="0"/>
          </a:p>
          <a:p>
            <a:r>
              <a:rPr lang="nl-NL" sz="2500" dirty="0" smtClean="0"/>
              <a:t>er ontstaat hier een evenwicht (10/10 jaar cel) als je de keuze weet van de andere (bekennen) ga je zelf ook bekennen. Je blijft dus in dit evenwicht. Dit noemen we een </a:t>
            </a:r>
            <a:r>
              <a:rPr lang="nl-NL" sz="2500" b="1" dirty="0" err="1" smtClean="0"/>
              <a:t>nash</a:t>
            </a:r>
            <a:r>
              <a:rPr lang="nl-NL" sz="2500" b="1" dirty="0" smtClean="0"/>
              <a:t>-evenwicht.</a:t>
            </a:r>
            <a:endParaRPr lang="nl-NL" sz="2500" b="1" dirty="0" smtClean="0"/>
          </a:p>
          <a:p>
            <a:r>
              <a:rPr lang="nl-NL" sz="2500" dirty="0" smtClean="0"/>
              <a:t>Er is een punt waar ze beide beter af zijn (zwijgen/zwijgen was 3-3 terwijl bekennen 10-10 was)</a:t>
            </a:r>
          </a:p>
          <a:p>
            <a:endParaRPr lang="nl-NL" sz="2500" dirty="0"/>
          </a:p>
        </p:txBody>
      </p:sp>
    </p:spTree>
    <p:extLst>
      <p:ext uri="{BB962C8B-B14F-4D97-AF65-F5344CB8AC3E}">
        <p14:creationId xmlns:p14="http://schemas.microsoft.com/office/powerpoint/2010/main" val="314443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b="1" dirty="0" smtClean="0"/>
              <a:t>Zelfstandig </a:t>
            </a:r>
            <a:r>
              <a:rPr lang="nl-NL" b="1" dirty="0" smtClean="0"/>
              <a:t>lezen en maken 3.2B verzekeren.</a:t>
            </a:r>
            <a:endParaRPr lang="nl-NL" b="1" dirty="0"/>
          </a:p>
        </p:txBody>
      </p:sp>
      <p:sp>
        <p:nvSpPr>
          <p:cNvPr id="3" name="Tijdelijke aanduiding voor inhoud 2"/>
          <p:cNvSpPr>
            <a:spLocks noGrp="1"/>
          </p:cNvSpPr>
          <p:nvPr>
            <p:ph idx="1"/>
          </p:nvPr>
        </p:nvSpPr>
        <p:spPr>
          <a:xfrm>
            <a:off x="488744" y="1720942"/>
            <a:ext cx="6673093" cy="5359401"/>
          </a:xfrm>
        </p:spPr>
        <p:txBody>
          <a:bodyPr>
            <a:normAutofit/>
          </a:bodyPr>
          <a:lstStyle/>
          <a:p>
            <a:r>
              <a:rPr lang="nl-NL" sz="2500" dirty="0" smtClean="0"/>
              <a:t>Lees 3.2B verzekeren en maak 1 t/m 4.</a:t>
            </a:r>
          </a:p>
          <a:p>
            <a:r>
              <a:rPr lang="nl-NL" sz="2500" dirty="0" smtClean="0"/>
              <a:t>Hiervoor </a:t>
            </a:r>
            <a:r>
              <a:rPr lang="nl-NL" sz="2500" dirty="0" smtClean="0"/>
              <a:t>hebben jullie 10 minuten de tijd.</a:t>
            </a:r>
          </a:p>
          <a:p>
            <a:r>
              <a:rPr lang="nl-NL" sz="2500" dirty="0" smtClean="0"/>
              <a:t>Eerder klaar?</a:t>
            </a:r>
          </a:p>
          <a:p>
            <a:r>
              <a:rPr lang="nl-NL" sz="2500" dirty="0" smtClean="0"/>
              <a:t>Goed werk!.</a:t>
            </a:r>
          </a:p>
          <a:p>
            <a:r>
              <a:rPr lang="nl-NL" sz="2500" dirty="0" smtClean="0"/>
              <a:t>Formule van premie bepalen = kans op schade * de </a:t>
            </a:r>
            <a:r>
              <a:rPr lang="nl-NL" sz="2500" smtClean="0"/>
              <a:t>gemiddelde schade.</a:t>
            </a:r>
          </a:p>
          <a:p>
            <a:endParaRPr lang="nl-NL" sz="2500" dirty="0" smtClean="0"/>
          </a:p>
        </p:txBody>
      </p:sp>
      <p:sp>
        <p:nvSpPr>
          <p:cNvPr id="4" name="Ovaal 3"/>
          <p:cNvSpPr/>
          <p:nvPr/>
        </p:nvSpPr>
        <p:spPr>
          <a:xfrm>
            <a:off x="7608026" y="14659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608026" y="146594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608026" y="146593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608026" y="146593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608026" y="14659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608026" y="14659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608026" y="14491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608026" y="14323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608026" y="14407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608026" y="146593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8213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1260</TotalTime>
  <Words>779</Words>
  <Application>Microsoft Office PowerPoint</Application>
  <PresentationFormat>Breedbeeld</PresentationFormat>
  <Paragraphs>105</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Trebuchet MS</vt:lpstr>
      <vt:lpstr>Wingdings 3</vt:lpstr>
      <vt:lpstr>Facet</vt:lpstr>
      <vt:lpstr>Welkom Havo/vwo 3.</vt:lpstr>
      <vt:lpstr>Zelfstandig lezen en maken 3.2A risico.</vt:lpstr>
      <vt:lpstr>PowerPoint-presentatie</vt:lpstr>
      <vt:lpstr>PowerPoint-presentatie</vt:lpstr>
      <vt:lpstr>Les vandaag:</vt:lpstr>
      <vt:lpstr>PowerPoint-presentatie</vt:lpstr>
      <vt:lpstr>PowerPoint-presentatie</vt:lpstr>
      <vt:lpstr>Prisoners-dilemma omdat?</vt:lpstr>
      <vt:lpstr>Zelfstandig lezen en maken 3.2B verzekeren.</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173</cp:revision>
  <dcterms:created xsi:type="dcterms:W3CDTF">2017-08-27T09:00:36Z</dcterms:created>
  <dcterms:modified xsi:type="dcterms:W3CDTF">2018-02-07T07:12:02Z</dcterms:modified>
</cp:coreProperties>
</file>